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2" r:id="rId6"/>
    <p:sldId id="285" r:id="rId7"/>
    <p:sldId id="286" r:id="rId8"/>
    <p:sldId id="264" r:id="rId9"/>
    <p:sldId id="271" r:id="rId10"/>
    <p:sldId id="281" r:id="rId11"/>
    <p:sldId id="282" r:id="rId12"/>
    <p:sldId id="270" r:id="rId13"/>
    <p:sldId id="280" r:id="rId14"/>
    <p:sldId id="265" r:id="rId15"/>
    <p:sldId id="273" r:id="rId16"/>
    <p:sldId id="266" r:id="rId17"/>
    <p:sldId id="269" r:id="rId18"/>
    <p:sldId id="275" r:id="rId19"/>
    <p:sldId id="283" r:id="rId20"/>
    <p:sldId id="284" r:id="rId21"/>
    <p:sldId id="279" r:id="rId22"/>
    <p:sldId id="278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56ADA-002F-472C-9EA3-B74CE6ADAE9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3D2D8A-0BD0-466F-8B0B-199EABDF14B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3993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77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0725E-F383-4DF3-9A54-987712E05A1E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C6B566-C5BA-493E-8850-285D9899D2A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daparts.com/" TargetMode="External"/><Relationship Id="rId2" Type="http://schemas.openxmlformats.org/officeDocument/2006/relationships/hyperlink" Target="https://github.com/udaparts/socketpro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odeproject.com/Articles/1207129/Brief-introduction-of-a-continuous-SQL-stream-se" TargetMode="External"/><Relationship Id="rId4" Type="http://schemas.openxmlformats.org/officeDocument/2006/relationships/hyperlink" Target="https://www.codeproject.com/Articles/1204807/Brief-introduction-of-a-continuous-SQL-stream-send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762000"/>
            <a:ext cx="7772400" cy="2152650"/>
          </a:xfrm>
        </p:spPr>
        <p:txBody>
          <a:bodyPr>
            <a:normAutofit/>
          </a:bodyPr>
          <a:lstStyle/>
          <a:p>
            <a:r>
              <a:rPr lang="en-US" sz="4000" b="1" dirty="0"/>
              <a:t>Brief Introduction of </a:t>
            </a:r>
            <a:r>
              <a:rPr lang="en-US" sz="4000" b="1" dirty="0" err="1"/>
              <a:t>SocketPro</a:t>
            </a:r>
            <a:r>
              <a:rPr lang="en-US" sz="4000" b="1" dirty="0"/>
              <a:t> </a:t>
            </a:r>
            <a:r>
              <a:rPr lang="en-US" sz="4000" b="1" dirty="0" err="1"/>
              <a:t>Async</a:t>
            </a:r>
            <a:r>
              <a:rPr lang="en-US" sz="4000" b="1" dirty="0"/>
              <a:t> Communication Framework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3048000"/>
            <a:ext cx="7086600" cy="16002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Continuous Request Sending, Processing and Returning for the Best Network Efficiency and Throughput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76600" y="5181600"/>
            <a:ext cx="2619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Yuancai</a:t>
            </a:r>
            <a:r>
              <a:rPr lang="en-US" sz="2400" dirty="0"/>
              <a:t> (Charlie) Ye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CDBAE-3E1A-4954-8C52-E86C625EC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sz="3600" b="1" dirty="0" err="1"/>
              <a:t>SocketPro</a:t>
            </a:r>
            <a:r>
              <a:rPr lang="en-US" sz="3600" b="1" dirty="0"/>
              <a:t> vs MySQL .NET Provider (LAN)</a:t>
            </a:r>
          </a:p>
        </p:txBody>
      </p:sp>
      <p:pic>
        <p:nvPicPr>
          <p:cNvPr id="4" name="mysql_perf_comp_lan">
            <a:hlinkClick r:id="" action="ppaction://media"/>
            <a:extLst>
              <a:ext uri="{FF2B5EF4-FFF2-40B4-BE49-F238E27FC236}">
                <a16:creationId xmlns:a16="http://schemas.microsoft.com/office/drawing/2014/main" id="{2DCA362A-EEAA-4C6D-BC5B-BF55006BD4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1143000"/>
            <a:ext cx="8001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90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0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D38B744-7303-4D51-AEAA-84637EB3B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sz="3600" b="1" dirty="0" err="1"/>
              <a:t>SocketPro</a:t>
            </a:r>
            <a:r>
              <a:rPr lang="en-US" sz="3600" b="1" dirty="0"/>
              <a:t> vs MySQL .NET Provider (WAN)</a:t>
            </a:r>
          </a:p>
        </p:txBody>
      </p:sp>
      <p:pic>
        <p:nvPicPr>
          <p:cNvPr id="5" name="mysql_perf_comp_wan">
            <a:hlinkClick r:id="" action="ppaction://media"/>
            <a:extLst>
              <a:ext uri="{FF2B5EF4-FFF2-40B4-BE49-F238E27FC236}">
                <a16:creationId xmlns:a16="http://schemas.microsoft.com/office/drawing/2014/main" id="{FF145686-4B19-4B52-8E3B-B7B230F14A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066800"/>
            <a:ext cx="83058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39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SocketPro</a:t>
            </a:r>
            <a:r>
              <a:rPr lang="en-US" b="1" dirty="0"/>
              <a:t> Subscribe/Publish</a:t>
            </a:r>
            <a:br>
              <a:rPr lang="en-US" dirty="0"/>
            </a:br>
            <a:r>
              <a:rPr lang="en-US" sz="2700" dirty="0"/>
              <a:t>(Internet chat or online messaging) 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905000"/>
            <a:ext cx="6467475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81100" y="4819650"/>
            <a:ext cx="6591300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B5C32-42E2-49A6-9F9A-13DAB75C3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84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dirty="0"/>
              <a:t>DB Events and Real-time Update Cache</a:t>
            </a:r>
          </a:p>
        </p:txBody>
      </p:sp>
      <p:pic>
        <p:nvPicPr>
          <p:cNvPr id="3" name="dbevents">
            <a:hlinkClick r:id="" action="ppaction://media"/>
            <a:extLst>
              <a:ext uri="{FF2B5EF4-FFF2-40B4-BE49-F238E27FC236}">
                <a16:creationId xmlns:a16="http://schemas.microsoft.com/office/drawing/2014/main" id="{C24D6754-CEBB-44CC-B373-1CBF3269E8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500" y="838200"/>
            <a:ext cx="80010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9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8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SocketPro</a:t>
            </a:r>
            <a:r>
              <a:rPr lang="en-US" b="1" dirty="0"/>
              <a:t> Persistent Message Queue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295400"/>
            <a:ext cx="49530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5715000" y="1066800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Advantages of </a:t>
            </a:r>
            <a:r>
              <a:rPr lang="en-US" sz="2000" b="1" dirty="0" err="1"/>
              <a:t>SocketPro</a:t>
            </a:r>
            <a:r>
              <a:rPr lang="en-US" sz="2000" b="1" dirty="0"/>
              <a:t> over </a:t>
            </a:r>
            <a:r>
              <a:rPr lang="en-US" sz="2000" b="1" dirty="0">
                <a:solidFill>
                  <a:srgbClr val="0070C0"/>
                </a:solidFill>
              </a:rPr>
              <a:t>Kafka</a:t>
            </a:r>
            <a:r>
              <a:rPr lang="en-US" sz="2000" b="1" dirty="0"/>
              <a:t>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15000" y="1752600"/>
            <a:ext cx="2971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Manual transaction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Queue sharable among multiple consumers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Real-time message availability event (low latency)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 configuration settings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Faster than Kafka in message writing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Select a portion of requests to be queued persistently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 message loss as messages can be backed up at provider side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Comparison between</a:t>
            </a:r>
            <a:br>
              <a:rPr lang="en-US" dirty="0"/>
            </a:br>
            <a:r>
              <a:rPr lang="en-US" sz="3600" dirty="0" err="1"/>
              <a:t>SocketPro</a:t>
            </a:r>
            <a:r>
              <a:rPr lang="en-US" sz="3600" dirty="0"/>
              <a:t> Persistent Queue and Kafka</a:t>
            </a:r>
          </a:p>
        </p:txBody>
      </p:sp>
      <p:pic>
        <p:nvPicPr>
          <p:cNvPr id="4" name="Picture 3" descr="sq_cross_machine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" y="1524000"/>
            <a:ext cx="7239000" cy="460963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01762"/>
          </a:xfrm>
        </p:spPr>
        <p:txBody>
          <a:bodyPr>
            <a:normAutofit/>
          </a:bodyPr>
          <a:lstStyle/>
          <a:p>
            <a:r>
              <a:rPr lang="en-US" sz="3600" b="1" dirty="0" err="1"/>
              <a:t>SocketPro</a:t>
            </a:r>
            <a:r>
              <a:rPr lang="en-US" sz="3600" b="1" dirty="0"/>
              <a:t> Server Requests Routing for Loading Balance with Fault Tolerance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1752600"/>
            <a:ext cx="58594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Autofit/>
          </a:bodyPr>
          <a:lstStyle/>
          <a:p>
            <a:r>
              <a:rPr lang="en-US" sz="3600" b="1" dirty="0"/>
              <a:t>Enterprise Master/Slave Distributed Systems by </a:t>
            </a:r>
            <a:r>
              <a:rPr lang="en-US" sz="3600" b="1" dirty="0" err="1"/>
              <a:t>SocketPro</a:t>
            </a:r>
            <a:endParaRPr lang="en-US" sz="3600" b="1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7238" y="1524000"/>
            <a:ext cx="7629525" cy="4805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38200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Master/Slave Pools for Enterprise Applications</a:t>
            </a:r>
            <a:br>
              <a:rPr lang="en-US" dirty="0"/>
            </a:br>
            <a:r>
              <a:rPr lang="en-US" sz="2700" b="1" i="1" dirty="0"/>
              <a:t>(</a:t>
            </a:r>
            <a:r>
              <a:rPr lang="en-US" sz="2700" b="1" i="1" dirty="0">
                <a:solidFill>
                  <a:schemeClr val="accent3">
                    <a:lumMod val="50000"/>
                  </a:schemeClr>
                </a:solidFill>
              </a:rPr>
              <a:t>Real-time Cache and SQL/Request Streaming</a:t>
            </a:r>
            <a:r>
              <a:rPr lang="en-US" sz="2700" b="1" i="1" dirty="0"/>
              <a:t>)</a:t>
            </a:r>
          </a:p>
        </p:txBody>
      </p:sp>
      <p:pic>
        <p:nvPicPr>
          <p:cNvPr id="3" name="masterslave">
            <a:hlinkClick r:id="" action="ppaction://media"/>
            <a:extLst>
              <a:ext uri="{FF2B5EF4-FFF2-40B4-BE49-F238E27FC236}">
                <a16:creationId xmlns:a16="http://schemas.microsoft.com/office/drawing/2014/main" id="{BA3B95F6-8E2D-465B-9DDF-7D435758F9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1066800"/>
            <a:ext cx="8153400" cy="518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6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1A374-07B2-427F-A86E-7FA529DC3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US" b="1" dirty="0" err="1"/>
              <a:t>SocketPro</a:t>
            </a:r>
            <a:r>
              <a:rPr lang="en-US" b="1" dirty="0"/>
              <a:t> Plugins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89D4E-31B6-4C1F-9339-152D3E7A6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Persistent Message Queue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Cross-platform File Streaming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Database Plugins</a:t>
            </a:r>
          </a:p>
          <a:p>
            <a:pPr marL="914400" lvl="1" indent="-514350"/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SQLite with Real-time Update Cache</a:t>
            </a:r>
          </a:p>
          <a:p>
            <a:pPr marL="914400" lvl="1" indent="-514350"/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MySQL with Real-time Update Cache</a:t>
            </a:r>
          </a:p>
          <a:p>
            <a:pPr marL="914400" lvl="1" indent="-514350"/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MS SQL with Real-time Update cache</a:t>
            </a:r>
          </a:p>
          <a:p>
            <a:pPr marL="914400" lvl="1" indent="-514350"/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ODBC</a:t>
            </a:r>
          </a:p>
          <a:p>
            <a:pPr marL="914400" lvl="1" indent="-514350"/>
            <a:r>
              <a:rPr lang="en-US" dirty="0"/>
              <a:t>Others (PostgreSQL, MariaDB, DB2, Oracle – TBD)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Other Applications (</a:t>
            </a:r>
            <a:r>
              <a:rPr lang="en-US" dirty="0">
                <a:solidFill>
                  <a:srgbClr val="7030A0"/>
                </a:solidFill>
              </a:rPr>
              <a:t>Future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0285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rmAutofit/>
          </a:bodyPr>
          <a:lstStyle/>
          <a:p>
            <a:r>
              <a:rPr lang="en-US" sz="3600" b="1" dirty="0"/>
              <a:t>Two Basic Communication Patterns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1447800"/>
            <a:ext cx="4876800" cy="447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8745C-1ACE-45F3-BB7A-36BF533F8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Road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8F305-5B50-4E3D-86F2-53DCF34B1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more SQL streaming plugins for PostgreSQL, MariaDB, DB2, Oracle and others</a:t>
            </a:r>
          </a:p>
          <a:p>
            <a:r>
              <a:rPr lang="en-US" dirty="0"/>
              <a:t>Add more adapters (PHP, Node.js and others)</a:t>
            </a:r>
          </a:p>
          <a:p>
            <a:r>
              <a:rPr lang="en-US" dirty="0"/>
              <a:t>Automatic faults recovery and coding simplification on adapter level</a:t>
            </a:r>
          </a:p>
          <a:p>
            <a:r>
              <a:rPr lang="en-US" dirty="0"/>
              <a:t>Port </a:t>
            </a:r>
            <a:r>
              <a:rPr lang="en-US" dirty="0" err="1"/>
              <a:t>SocketPro</a:t>
            </a:r>
            <a:r>
              <a:rPr lang="en-US" dirty="0"/>
              <a:t> core components to Android, </a:t>
            </a:r>
            <a:r>
              <a:rPr lang="en-US" dirty="0" err="1"/>
              <a:t>IPhone</a:t>
            </a:r>
            <a:r>
              <a:rPr lang="en-US" dirty="0"/>
              <a:t> and Apple.</a:t>
            </a:r>
          </a:p>
          <a:p>
            <a:r>
              <a:rPr lang="en-US" dirty="0"/>
              <a:t>Better documentations and demo examples</a:t>
            </a:r>
          </a:p>
        </p:txBody>
      </p:sp>
    </p:spTree>
    <p:extLst>
      <p:ext uri="{BB962C8B-B14F-4D97-AF65-F5344CB8AC3E}">
        <p14:creationId xmlns:p14="http://schemas.microsoft.com/office/powerpoint/2010/main" val="1108814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Web 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https://github.com/udaparts/socketpro</a:t>
            </a:r>
            <a:endParaRPr lang="en-US" dirty="0"/>
          </a:p>
          <a:p>
            <a:r>
              <a:rPr lang="en-US" dirty="0">
                <a:hlinkClick r:id="rId3"/>
              </a:rPr>
              <a:t>http://www.udaparts.com/</a:t>
            </a:r>
            <a:endParaRPr lang="en-US" dirty="0"/>
          </a:p>
          <a:p>
            <a:r>
              <a:rPr lang="en-US" dirty="0">
                <a:hlinkClick r:id="rId4"/>
              </a:rPr>
              <a:t>https://www.codeproject.com/Articles/1204807/Brief-introduction-of-a-continuous-SQL-stream-send</a:t>
            </a:r>
            <a:endParaRPr lang="en-US" dirty="0"/>
          </a:p>
          <a:p>
            <a:r>
              <a:rPr lang="en-US" dirty="0">
                <a:hlinkClick r:id="rId5"/>
              </a:rPr>
              <a:t>https://www.codeproject.com/Articles/1207129/Brief-introduction-of-a-continuous-SQL-stream-se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667000"/>
            <a:ext cx="6172200" cy="1143000"/>
          </a:xfrm>
        </p:spPr>
        <p:txBody>
          <a:bodyPr>
            <a:noAutofit/>
          </a:bodyPr>
          <a:lstStyle/>
          <a:p>
            <a:r>
              <a:rPr lang="en-US" sz="8000" b="1" dirty="0"/>
              <a:t>Questions 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b="1" dirty="0"/>
              <a:t>Advantages and Disadvantages</a:t>
            </a:r>
          </a:p>
        </p:txBody>
      </p:sp>
      <p:graphicFrame>
        <p:nvGraphicFramePr>
          <p:cNvPr id="4" name="Group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260814"/>
              </p:ext>
            </p:extLst>
          </p:nvPr>
        </p:nvGraphicFramePr>
        <p:xfrm>
          <a:off x="457200" y="1295400"/>
          <a:ext cx="8231188" cy="5060940"/>
        </p:xfrm>
        <a:graphic>
          <a:graphicData uri="http://schemas.openxmlformats.org/drawingml/2006/table">
            <a:tbl>
              <a:tblPr/>
              <a:tblGrid>
                <a:gridCol w="4116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7991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70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SCF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(Synchronous Communication Frameworks)</a:t>
                      </a:r>
                    </a:p>
                  </a:txBody>
                  <a:tcPr marL="90000" marR="90000" marT="71495" marB="46800" horzOverflow="overflow">
                    <a:lnL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70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ACF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(Asynchronous Communication Frameworks)</a:t>
                      </a:r>
                    </a:p>
                  </a:txBody>
                  <a:tcPr marL="90000" marR="90000" marT="71495" marB="46800" horzOverflow="overflow">
                    <a:lnL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2209">
                <a:tc>
                  <a:txBody>
                    <a:bodyPr/>
                    <a:lstStyle/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Good for typical applications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Easy to get started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Many free SCFs available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Good for Local Area Networks (LAN)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Simple in coding logic and better code readability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Easy in debugging</a:t>
                      </a:r>
                    </a:p>
                  </a:txBody>
                  <a:tcPr marL="90000" marR="90000" marT="59147" marB="46800" horzOverflow="overflow">
                    <a:lnL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Great for high-quality applications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Great for challenging tasks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Multiple communication models integrated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Great for both LAN and 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Arial" charset="0"/>
                          <a:cs typeface="Arial" charset="0"/>
                        </a:rPr>
                        <a:t>WAN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Great performance, UI response and scalability because of </a:t>
                      </a: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Arial" charset="0"/>
                          <a:cs typeface="Arial" charset="0"/>
                        </a:rPr>
                        <a:t>streaming &amp; batching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Great for both 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Arial" charset="0"/>
                          <a:cs typeface="Arial" charset="0"/>
                        </a:rPr>
                        <a:t>fat and thin </a:t>
                      </a: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clients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Less threading-related issues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Better user-code consistence</a:t>
                      </a:r>
                    </a:p>
                  </a:txBody>
                  <a:tcPr marL="90000" marR="90000" marT="59147" marB="46800" horzOverflow="overflow">
                    <a:lnL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71013">
                <a:tc>
                  <a:txBody>
                    <a:bodyPr/>
                    <a:lstStyle/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Bad for high-quality applications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Bad for challenging tasks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One communication model only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Bad for Wide Area Networks (WAN) 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Bad performance, latency and UI response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No dev/design freedom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Many threading-related issues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Bad scalability</a:t>
                      </a:r>
                    </a:p>
                  </a:txBody>
                  <a:tcPr marL="90000" marR="90000" marT="59147" marB="46800" horzOverflow="overflow">
                    <a:lnL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Fewer high quality ACFs available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Slightly more complex in coding logic and readability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Slightly more difficult in debugging</a:t>
                      </a:r>
                    </a:p>
                    <a:p>
                      <a:pPr marL="531813" marR="0" lvl="0" indent="-531813" algn="l" defTabSz="457200" rtl="0" eaLnBrk="1" fontAlgn="base" latinLnBrk="0" hangingPunct="1">
                        <a:lnSpc>
                          <a:spcPct val="93000"/>
                        </a:lnSpc>
                        <a:spcBef>
                          <a:spcPts val="3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Char char="•"/>
                        <a:tabLst>
                          <a:tab pos="531813" algn="l"/>
                          <a:tab pos="1446213" algn="l"/>
                          <a:tab pos="2360613" algn="l"/>
                          <a:tab pos="3275013" algn="l"/>
                          <a:tab pos="4189413" algn="l"/>
                          <a:tab pos="5103813" algn="l"/>
                          <a:tab pos="6018213" algn="l"/>
                          <a:tab pos="6932613" algn="l"/>
                          <a:tab pos="7847013" algn="l"/>
                          <a:tab pos="8761413" algn="l"/>
                          <a:tab pos="9675813" algn="l"/>
                          <a:tab pos="10590213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Difficult to create an ACF</a:t>
                      </a:r>
                    </a:p>
                  </a:txBody>
                  <a:tcPr marL="90000" marR="90000" marT="59147" marB="46800" horzOverflow="overflow">
                    <a:lnL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8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8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525462"/>
            <a:ext cx="8229600" cy="1312863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000" b="1" dirty="0" err="1"/>
              <a:t>SocketPro</a:t>
            </a:r>
            <a:r>
              <a:rPr lang="en-US" sz="4000" b="1" dirty="0"/>
              <a:t> Communication Architecture and Components</a:t>
            </a:r>
          </a:p>
        </p:txBody>
      </p:sp>
      <p:sp>
        <p:nvSpPr>
          <p:cNvPr id="5" name="AutoShape 10"/>
          <p:cNvSpPr>
            <a:spLocks noChangeArrowheads="1"/>
          </p:cNvSpPr>
          <p:nvPr/>
        </p:nvSpPr>
        <p:spPr bwMode="auto">
          <a:xfrm>
            <a:off x="1524000" y="2135187"/>
            <a:ext cx="588963" cy="1217613"/>
          </a:xfrm>
          <a:prstGeom prst="roundRect">
            <a:avLst>
              <a:gd name="adj" fmla="val 16667"/>
            </a:avLst>
          </a:prstGeom>
          <a:solidFill>
            <a:srgbClr val="BBE0E3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 dirty="0">
                <a:solidFill>
                  <a:srgbClr val="000000"/>
                </a:solidFill>
              </a:rPr>
              <a:t>Client Core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500" b="1" dirty="0">
              <a:solidFill>
                <a:srgbClr val="000000"/>
              </a:solidFill>
            </a:endParaRP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600" dirty="0">
                <a:solidFill>
                  <a:srgbClr val="000000"/>
                </a:solidFill>
              </a:rPr>
              <a:t>cross-platform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600" dirty="0">
                <a:solidFill>
                  <a:srgbClr val="000000"/>
                </a:solidFill>
              </a:rPr>
              <a:t>native code</a:t>
            </a:r>
          </a:p>
        </p:txBody>
      </p:sp>
      <p:sp>
        <p:nvSpPr>
          <p:cNvPr id="6" name="AutoShape 11"/>
          <p:cNvSpPr>
            <a:spLocks noChangeArrowheads="1"/>
          </p:cNvSpPr>
          <p:nvPr/>
        </p:nvSpPr>
        <p:spPr bwMode="auto">
          <a:xfrm>
            <a:off x="685800" y="3963987"/>
            <a:ext cx="588963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C++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</a:p>
        </p:txBody>
      </p:sp>
      <p:sp>
        <p:nvSpPr>
          <p:cNvPr id="7" name="AutoShape 12"/>
          <p:cNvSpPr>
            <a:spLocks noChangeArrowheads="1"/>
          </p:cNvSpPr>
          <p:nvPr/>
        </p:nvSpPr>
        <p:spPr bwMode="auto">
          <a:xfrm>
            <a:off x="1374775" y="3963987"/>
            <a:ext cx="588963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.Net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</a:p>
        </p:txBody>
      </p:sp>
      <p:sp>
        <p:nvSpPr>
          <p:cNvPr id="8" name="AutoShape 13"/>
          <p:cNvSpPr>
            <a:spLocks noChangeArrowheads="1"/>
          </p:cNvSpPr>
          <p:nvPr/>
        </p:nvSpPr>
        <p:spPr bwMode="auto">
          <a:xfrm>
            <a:off x="3449638" y="3963987"/>
            <a:ext cx="588962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JavaScript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</a:p>
        </p:txBody>
      </p:sp>
      <p:sp>
        <p:nvSpPr>
          <p:cNvPr id="9" name="AutoShape 14"/>
          <p:cNvSpPr>
            <a:spLocks noChangeArrowheads="1"/>
          </p:cNvSpPr>
          <p:nvPr/>
        </p:nvSpPr>
        <p:spPr bwMode="auto">
          <a:xfrm>
            <a:off x="2754313" y="3963987"/>
            <a:ext cx="588962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Python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</a:p>
        </p:txBody>
      </p:sp>
      <p:sp>
        <p:nvSpPr>
          <p:cNvPr id="10" name="AutoShape 15"/>
          <p:cNvSpPr>
            <a:spLocks noChangeArrowheads="1"/>
          </p:cNvSpPr>
          <p:nvPr/>
        </p:nvSpPr>
        <p:spPr bwMode="auto">
          <a:xfrm>
            <a:off x="2078038" y="3963987"/>
            <a:ext cx="588962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Java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</a:p>
        </p:txBody>
      </p:sp>
      <p:sp>
        <p:nvSpPr>
          <p:cNvPr id="11" name="AutoShape 16"/>
          <p:cNvSpPr>
            <a:spLocks noChangeArrowheads="1"/>
          </p:cNvSpPr>
          <p:nvPr/>
        </p:nvSpPr>
        <p:spPr bwMode="auto">
          <a:xfrm>
            <a:off x="4133850" y="3963987"/>
            <a:ext cx="588963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PHP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  <a:r>
              <a:rPr lang="en-US" sz="5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12" name="AutoShape 22"/>
          <p:cNvSpPr>
            <a:spLocks noChangeArrowheads="1"/>
          </p:cNvSpPr>
          <p:nvPr/>
        </p:nvSpPr>
        <p:spPr bwMode="auto">
          <a:xfrm>
            <a:off x="6953250" y="2135187"/>
            <a:ext cx="742950" cy="1217613"/>
          </a:xfrm>
          <a:prstGeom prst="roundRect">
            <a:avLst>
              <a:gd name="adj" fmla="val 16667"/>
            </a:avLst>
          </a:prstGeom>
          <a:solidFill>
            <a:srgbClr val="BBE0E3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000" b="1">
                <a:solidFill>
                  <a:srgbClr val="000000"/>
                </a:solidFill>
              </a:rPr>
              <a:t>Server Core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600">
              <a:solidFill>
                <a:srgbClr val="000000"/>
              </a:solidFill>
            </a:endParaRP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700">
                <a:solidFill>
                  <a:srgbClr val="000000"/>
                </a:solidFill>
              </a:rPr>
              <a:t>cross-platform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700">
                <a:solidFill>
                  <a:srgbClr val="000000"/>
                </a:solidFill>
              </a:rPr>
              <a:t>native code</a:t>
            </a:r>
          </a:p>
        </p:txBody>
      </p:sp>
      <p:sp>
        <p:nvSpPr>
          <p:cNvPr id="13" name="AutoShape 23"/>
          <p:cNvSpPr>
            <a:spLocks noChangeArrowheads="1"/>
          </p:cNvSpPr>
          <p:nvPr/>
        </p:nvSpPr>
        <p:spPr bwMode="auto">
          <a:xfrm>
            <a:off x="5943600" y="3963987"/>
            <a:ext cx="590550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C++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</a:p>
        </p:txBody>
      </p:sp>
      <p:sp>
        <p:nvSpPr>
          <p:cNvPr id="14" name="AutoShape 24"/>
          <p:cNvSpPr>
            <a:spLocks noChangeArrowheads="1"/>
          </p:cNvSpPr>
          <p:nvPr/>
        </p:nvSpPr>
        <p:spPr bwMode="auto">
          <a:xfrm>
            <a:off x="6616700" y="3963987"/>
            <a:ext cx="546100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.Net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</a:p>
        </p:txBody>
      </p:sp>
      <p:sp>
        <p:nvSpPr>
          <p:cNvPr id="15" name="AutoShape 25"/>
          <p:cNvSpPr>
            <a:spLocks noChangeArrowheads="1"/>
          </p:cNvSpPr>
          <p:nvPr/>
        </p:nvSpPr>
        <p:spPr bwMode="auto">
          <a:xfrm>
            <a:off x="7272338" y="3963987"/>
            <a:ext cx="576262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Python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</a:p>
        </p:txBody>
      </p:sp>
      <p:sp>
        <p:nvSpPr>
          <p:cNvPr id="16" name="AutoShape 26"/>
          <p:cNvSpPr>
            <a:spLocks noChangeArrowheads="1"/>
          </p:cNvSpPr>
          <p:nvPr/>
        </p:nvSpPr>
        <p:spPr bwMode="auto">
          <a:xfrm>
            <a:off x="7924800" y="3963987"/>
            <a:ext cx="608013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Java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</a:p>
        </p:txBody>
      </p:sp>
      <p:sp>
        <p:nvSpPr>
          <p:cNvPr id="17" name="AutoShape 27"/>
          <p:cNvSpPr>
            <a:spLocks noChangeArrowheads="1"/>
          </p:cNvSpPr>
          <p:nvPr/>
        </p:nvSpPr>
        <p:spPr bwMode="auto">
          <a:xfrm>
            <a:off x="2209800" y="2363787"/>
            <a:ext cx="4648200" cy="533400"/>
          </a:xfrm>
          <a:prstGeom prst="leftRightArrow">
            <a:avLst>
              <a:gd name="adj1" fmla="val 50000"/>
              <a:gd name="adj2" fmla="val 149757"/>
            </a:avLst>
          </a:prstGeom>
          <a:solidFill>
            <a:srgbClr val="BBE0E3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90000" tIns="46800" rIns="90000" bIns="4680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700" b="1">
                <a:solidFill>
                  <a:srgbClr val="FF0066"/>
                </a:solidFill>
              </a:rPr>
              <a:t>Request batching and streaming, asynchrony, secure, parallel communication on TCP/IP</a:t>
            </a:r>
          </a:p>
        </p:txBody>
      </p:sp>
      <p:sp>
        <p:nvSpPr>
          <p:cNvPr id="18" name="Rectangle 28"/>
          <p:cNvSpPr>
            <a:spLocks noChangeArrowheads="1"/>
          </p:cNvSpPr>
          <p:nvPr/>
        </p:nvSpPr>
        <p:spPr bwMode="auto">
          <a:xfrm>
            <a:off x="685800" y="5411787"/>
            <a:ext cx="4724400" cy="684213"/>
          </a:xfrm>
          <a:prstGeom prst="rect">
            <a:avLst/>
          </a:prstGeom>
          <a:solidFill>
            <a:srgbClr val="FFFF99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90000" tIns="46800" rIns="90000" bIns="4680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1">
                <a:solidFill>
                  <a:srgbClr val="000000"/>
                </a:solidFill>
              </a:rPr>
              <a:t>User Client Code</a:t>
            </a:r>
          </a:p>
        </p:txBody>
      </p:sp>
      <p:sp>
        <p:nvSpPr>
          <p:cNvPr id="19" name="Rectangle 29"/>
          <p:cNvSpPr>
            <a:spLocks noChangeArrowheads="1"/>
          </p:cNvSpPr>
          <p:nvPr/>
        </p:nvSpPr>
        <p:spPr bwMode="auto">
          <a:xfrm>
            <a:off x="5943600" y="5411787"/>
            <a:ext cx="2589213" cy="684213"/>
          </a:xfrm>
          <a:prstGeom prst="rect">
            <a:avLst/>
          </a:prstGeom>
          <a:solidFill>
            <a:srgbClr val="FFFF99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90000" tIns="46800" rIns="90000" bIns="4680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1">
                <a:solidFill>
                  <a:srgbClr val="000000"/>
                </a:solidFill>
              </a:rPr>
              <a:t>User Server Code</a:t>
            </a:r>
          </a:p>
        </p:txBody>
      </p:sp>
      <p:sp>
        <p:nvSpPr>
          <p:cNvPr id="20" name="AutoShape 16"/>
          <p:cNvSpPr>
            <a:spLocks noChangeArrowheads="1"/>
          </p:cNvSpPr>
          <p:nvPr/>
        </p:nvSpPr>
        <p:spPr bwMode="auto">
          <a:xfrm>
            <a:off x="4821238" y="3963987"/>
            <a:ext cx="588962" cy="12176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Node.js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800" b="1">
                <a:solidFill>
                  <a:srgbClr val="000000"/>
                </a:solidFill>
              </a:rPr>
              <a:t>Adapter</a:t>
            </a:r>
            <a:r>
              <a:rPr lang="en-US" sz="500">
                <a:solidFill>
                  <a:srgbClr val="000000"/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000" b="1" dirty="0"/>
              <a:t>Client Socket Pool</a:t>
            </a:r>
          </a:p>
        </p:txBody>
      </p:sp>
      <p:pic>
        <p:nvPicPr>
          <p:cNvPr id="819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33600" y="1447800"/>
            <a:ext cx="4972050" cy="3962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8196" name="Text Box 3"/>
          <p:cNvSpPr txBox="1">
            <a:spLocks noChangeArrowheads="1"/>
          </p:cNvSpPr>
          <p:nvPr/>
        </p:nvSpPr>
        <p:spPr bwMode="auto">
          <a:xfrm>
            <a:off x="1143000" y="5638800"/>
            <a:ext cx="7086600" cy="52540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400" b="1" dirty="0">
                <a:solidFill>
                  <a:srgbClr val="000000"/>
                </a:solidFill>
              </a:rPr>
              <a:t>A socket pool has three worker threads and each of these threads hosts two </a:t>
            </a:r>
            <a:r>
              <a:rPr lang="en-US" sz="1400" b="1" dirty="0">
                <a:solidFill>
                  <a:srgbClr val="7030A0"/>
                </a:solidFill>
              </a:rPr>
              <a:t>non-blocking</a:t>
            </a:r>
            <a:r>
              <a:rPr lang="en-US" sz="1400" b="1" dirty="0">
                <a:solidFill>
                  <a:srgbClr val="000000"/>
                </a:solidFill>
              </a:rPr>
              <a:t> sockets with </a:t>
            </a:r>
            <a:r>
              <a:rPr lang="en-US" sz="1400" b="1" dirty="0">
                <a:solidFill>
                  <a:srgbClr val="7030A0"/>
                </a:solidFill>
              </a:rPr>
              <a:t>fault tolerance </a:t>
            </a:r>
            <a:r>
              <a:rPr lang="en-US" sz="1400" b="1" dirty="0"/>
              <a:t>for the best </a:t>
            </a:r>
            <a:r>
              <a:rPr lang="en-US" sz="1400" b="1" dirty="0">
                <a:solidFill>
                  <a:srgbClr val="7030A0"/>
                </a:solidFill>
              </a:rPr>
              <a:t>parallelism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000" b="1" dirty="0"/>
              <a:t>Client Core Features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5913" y="1219200"/>
            <a:ext cx="5972175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291338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762000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000" b="1" dirty="0"/>
              <a:t>Server Core Features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5913" y="1143000"/>
            <a:ext cx="5972175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10284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600200"/>
            <a:ext cx="8077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371475"/>
            <a:ext cx="8229600" cy="1000125"/>
          </a:xfrm>
        </p:spPr>
        <p:txBody>
          <a:bodyPr/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000" b="1" dirty="0" err="1"/>
              <a:t>SocketPro</a:t>
            </a:r>
            <a:r>
              <a:rPr lang="en-US" sz="4000" b="1" dirty="0"/>
              <a:t> Scalabilities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Client/Server Pattern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447800"/>
            <a:ext cx="7467600" cy="4724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538</Words>
  <Application>Microsoft Office PowerPoint</Application>
  <PresentationFormat>On-screen Show (4:3)</PresentationFormat>
  <Paragraphs>114</Paragraphs>
  <Slides>22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Times New Roman</vt:lpstr>
      <vt:lpstr>Office Theme</vt:lpstr>
      <vt:lpstr>Brief Introduction of SocketPro Async Communication Framework</vt:lpstr>
      <vt:lpstr>Two Basic Communication Patterns</vt:lpstr>
      <vt:lpstr>Advantages and Disadvantages</vt:lpstr>
      <vt:lpstr>SocketPro Communication Architecture and Components</vt:lpstr>
      <vt:lpstr>Client Socket Pool</vt:lpstr>
      <vt:lpstr>Client Core Features</vt:lpstr>
      <vt:lpstr>Server Core Features</vt:lpstr>
      <vt:lpstr>SocketPro Scalabilities</vt:lpstr>
      <vt:lpstr>Client/Server Pattern</vt:lpstr>
      <vt:lpstr>SocketPro vs MySQL .NET Provider (LAN)</vt:lpstr>
      <vt:lpstr>SocketPro vs MySQL .NET Provider (WAN)</vt:lpstr>
      <vt:lpstr>SocketPro Subscribe/Publish (Internet chat or online messaging) </vt:lpstr>
      <vt:lpstr>DB Events and Real-time Update Cache</vt:lpstr>
      <vt:lpstr>SocketPro Persistent Message Queue</vt:lpstr>
      <vt:lpstr>Performance Comparison between SocketPro Persistent Queue and Kafka</vt:lpstr>
      <vt:lpstr>SocketPro Server Requests Routing for Loading Balance with Fault Tolerance</vt:lpstr>
      <vt:lpstr>Enterprise Master/Slave Distributed Systems by SocketPro</vt:lpstr>
      <vt:lpstr>Master/Slave Pools for Enterprise Applications (Real-time Cache and SQL/Request Streaming)</vt:lpstr>
      <vt:lpstr>SocketPro Plugins</vt:lpstr>
      <vt:lpstr>Road Maps</vt:lpstr>
      <vt:lpstr>Major Web Sites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Brief Introduction of SocketPro Asynchronous Communication Framework</dc:title>
  <dc:creator>yye</dc:creator>
  <cp:lastModifiedBy>Yuancai Ye</cp:lastModifiedBy>
  <cp:revision>47</cp:revision>
  <dcterms:created xsi:type="dcterms:W3CDTF">2017-10-07T13:28:14Z</dcterms:created>
  <dcterms:modified xsi:type="dcterms:W3CDTF">2018-01-06T19:48:44Z</dcterms:modified>
</cp:coreProperties>
</file>

<file path=docProps/thumbnail.jpeg>
</file>